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65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28" y="42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presProps" Target="presProps.xml"  /><Relationship Id="rId61" Type="http://schemas.openxmlformats.org/officeDocument/2006/relationships/viewProps" Target="viewProps.xml"  /><Relationship Id="rId62" Type="http://schemas.openxmlformats.org/officeDocument/2006/relationships/theme" Target="theme/theme1.xml"  /><Relationship Id="rId63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3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3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5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827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A6D0A-7FCF-4DC7-8F9E-E4FB0BB5CA3A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503D-8691-4C81-B6E5-271853999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Relationship Id="rId3" Type="http://schemas.openxmlformats.org/officeDocument/2006/relationships/image" Target="../media/image3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Relationship Id="rId3" Type="http://schemas.openxmlformats.org/officeDocument/2006/relationships/image" Target="../media/image48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Relationship Id="rId3" Type="http://schemas.openxmlformats.org/officeDocument/2006/relationships/image" Target="../media/image54.jpeg"  /><Relationship Id="rId4" Type="http://schemas.openxmlformats.org/officeDocument/2006/relationships/image" Target="../media/image55.jpeg"  /><Relationship Id="rId5" Type="http://schemas.openxmlformats.org/officeDocument/2006/relationships/image" Target="../media/image5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/Relationships>
</file>

<file path=ppt/slides/_rels/slide56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image" Target="../media/image109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jpeg"  /><Relationship Id="rId3" Type="http://schemas.openxmlformats.org/officeDocument/2006/relationships/image" Target="../media/image111.jpeg"  /><Relationship Id="rId4" Type="http://schemas.openxmlformats.org/officeDocument/2006/relationships/image" Target="../media/image112.jpeg"  /><Relationship Id="rId5" Type="http://schemas.openxmlformats.org/officeDocument/2006/relationships/image" Target="../media/image113.jpeg"  /><Relationship Id="rId6" Type="http://schemas.openxmlformats.org/officeDocument/2006/relationships/image" Target="../media/image114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29.png"  /><Relationship Id="rId16" Type="http://schemas.openxmlformats.org/officeDocument/2006/relationships/image" Target="../media/image30.png"  /><Relationship Id="rId17" Type="http://schemas.openxmlformats.org/officeDocument/2006/relationships/image" Target="../media/image31.png"  /><Relationship Id="rId18" Type="http://schemas.openxmlformats.org/officeDocument/2006/relationships/image" Target="../media/image32.png"  /><Relationship Id="rId19" Type="http://schemas.openxmlformats.org/officeDocument/2006/relationships/image" Target="../media/image33.jpeg"  /><Relationship Id="rId2" Type="http://schemas.openxmlformats.org/officeDocument/2006/relationships/image" Target="../media/image16.png"  /><Relationship Id="rId20" Type="http://schemas.openxmlformats.org/officeDocument/2006/relationships/image" Target="../media/image34.png"  /><Relationship Id="rId21" Type="http://schemas.openxmlformats.org/officeDocument/2006/relationships/image" Target="../media/image35.png"  /><Relationship Id="rId22" Type="http://schemas.openxmlformats.org/officeDocument/2006/relationships/image" Target="../media/image3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52208" y="3533111"/>
            <a:ext cx="4106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15875" cmpd="sng">
                  <a:solidFill>
                    <a:srgbClr val="2B6063">
                      <a:alpha val="86000"/>
                    </a:srgbClr>
                  </a:solidFill>
                </a:ln>
                <a:solidFill>
                  <a:srgbClr val="FFF3D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서강대학교 링크 사업단 프로젝트 </a:t>
            </a:r>
            <a:endParaRPr lang="ko-KR" altLang="en-US" sz="2000" b="1" dirty="0">
              <a:ln w="15875" cmpd="sng">
                <a:solidFill>
                  <a:srgbClr val="2B6063">
                    <a:alpha val="86000"/>
                  </a:srgbClr>
                </a:solidFill>
              </a:ln>
              <a:solidFill>
                <a:srgbClr val="FFF3D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303" y="1363286"/>
            <a:ext cx="77538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SOGANG UNIVERSITY</a:t>
            </a:r>
          </a:p>
          <a:p>
            <a:pPr algn="ctr"/>
            <a:endParaRPr lang="en-US" altLang="ko-KR" sz="11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altLang="ko-KR" sz="6200" b="1" dirty="0" smtClean="0">
                <a:ln w="38100" cap="sq" cmpd="thickThin">
                  <a:solidFill>
                    <a:srgbClr val="2B6063">
                      <a:alpha val="95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</a:t>
            </a:r>
            <a:endParaRPr lang="ko-KR" altLang="en-US" sz="6200" b="1" dirty="0">
              <a:ln w="38100" cap="sq" cmpd="thickThin">
                <a:solidFill>
                  <a:srgbClr val="2B6063">
                    <a:alpha val="95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01546" y="4842064"/>
            <a:ext cx="231925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[</a:t>
            </a:r>
            <a:r>
              <a:rPr lang="ko-KR" altLang="en-US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빅데이터는 </a:t>
            </a:r>
            <a:r>
              <a:rPr lang="ko-KR" altLang="en-US" sz="1900" b="1" dirty="0" err="1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어렵조</a:t>
            </a:r>
            <a:r>
              <a:rPr lang="en-US" altLang="ko-KR" sz="1900" b="1" dirty="0" smtClean="0"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]</a:t>
            </a:r>
          </a:p>
          <a:p>
            <a:pPr algn="ctr"/>
            <a:endParaRPr lang="en-US" altLang="ko-KR" sz="8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PM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: 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정관민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</a:t>
            </a:r>
            <a:endParaRPr lang="en-US" altLang="ko-KR" sz="1600" b="1" dirty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1600" b="1" dirty="0" smtClean="0">
                <a:solidFill>
                  <a:srgbClr val="FFF3D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     : 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최성은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권도현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김동평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팀원 </a:t>
            </a:r>
            <a:r>
              <a:rPr lang="en-US" altLang="ko-KR" sz="1600" b="1" dirty="0" smtClean="0">
                <a:solidFill>
                  <a:srgbClr val="FFF3D1"/>
                </a:solidFill>
                <a:latin typeface="Impact" panose="020B0806030902050204" pitchFamily="34" charset="0"/>
              </a:rPr>
              <a:t>: </a:t>
            </a:r>
            <a:r>
              <a:rPr lang="ko-KR" altLang="en-US" sz="1600" b="1" dirty="0" err="1" smtClean="0">
                <a:solidFill>
                  <a:srgbClr val="FFF3D1"/>
                </a:solidFill>
                <a:latin typeface="Impact" panose="020B0806030902050204" pitchFamily="34" charset="0"/>
              </a:rPr>
              <a:t>박은비</a:t>
            </a:r>
            <a:endParaRPr lang="en-US" altLang="ko-KR" sz="1600" b="1" dirty="0" smtClean="0">
              <a:solidFill>
                <a:srgbClr val="FFF3D1"/>
              </a:solidFill>
              <a:latin typeface="Impact" panose="020B0806030902050204" pitchFamily="34" charset="0"/>
            </a:endParaRPr>
          </a:p>
          <a:p>
            <a:pPr algn="ctr"/>
            <a:endParaRPr lang="ko-KR" altLang="en-US" b="1" dirty="0">
              <a:solidFill>
                <a:srgbClr val="FFF3D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452300" y="914401"/>
            <a:ext cx="8905875" cy="3450210"/>
          </a:xfrm>
          <a:prstGeom prst="frame">
            <a:avLst>
              <a:gd name="adj1" fmla="val 3700"/>
            </a:avLst>
          </a:prstGeom>
          <a:solidFill>
            <a:srgbClr val="FEF298"/>
          </a:solidFill>
          <a:ln w="57150" cmpd="tri">
            <a:solidFill>
              <a:srgbClr val="FFF3D1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7" y="414635"/>
            <a:ext cx="10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MAIN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541"/>
          <a:stretch/>
        </p:blipFill>
        <p:spPr>
          <a:xfrm>
            <a:off x="451483" y="1087281"/>
            <a:ext cx="5120642" cy="55493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92858" y="764262"/>
            <a:ext cx="361950" cy="430887"/>
            <a:chOff x="135707" y="865298"/>
            <a:chExt cx="361950" cy="430887"/>
          </a:xfrm>
        </p:grpSpPr>
        <p:sp>
          <p:nvSpPr>
            <p:cNvPr id="14" name="타원 13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604609" y="3022343"/>
            <a:ext cx="4767491" cy="833710"/>
          </a:xfrm>
          <a:prstGeom prst="frame">
            <a:avLst>
              <a:gd name="adj1" fmla="val 62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1483" y="2840695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1886946" y="3896385"/>
            <a:ext cx="2265954" cy="332715"/>
          </a:xfrm>
          <a:prstGeom prst="frame">
            <a:avLst>
              <a:gd name="adj1" fmla="val 1199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13140" y="3694059"/>
            <a:ext cx="361950" cy="430887"/>
            <a:chOff x="1654536" y="3651706"/>
            <a:chExt cx="361950" cy="430887"/>
          </a:xfrm>
        </p:grpSpPr>
        <p:sp>
          <p:nvSpPr>
            <p:cNvPr id="19" name="타원 18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7" name="액자 26"/>
          <p:cNvSpPr/>
          <p:nvPr/>
        </p:nvSpPr>
        <p:spPr>
          <a:xfrm>
            <a:off x="554808" y="4275254"/>
            <a:ext cx="4979218" cy="1627955"/>
          </a:xfrm>
          <a:prstGeom prst="frame">
            <a:avLst>
              <a:gd name="adj1" fmla="val 3443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5785" y="4097066"/>
            <a:ext cx="361950" cy="430887"/>
            <a:chOff x="367210" y="4077390"/>
            <a:chExt cx="361950" cy="430887"/>
          </a:xfrm>
        </p:grpSpPr>
        <p:sp>
          <p:nvSpPr>
            <p:cNvPr id="21" name="타원 20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4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5" name="액자 14"/>
          <p:cNvSpPr/>
          <p:nvPr/>
        </p:nvSpPr>
        <p:spPr>
          <a:xfrm>
            <a:off x="441959" y="1033831"/>
            <a:ext cx="5130166" cy="547319"/>
          </a:xfrm>
          <a:prstGeom prst="frame">
            <a:avLst>
              <a:gd name="adj1" fmla="val 1171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09436" y="1444443"/>
            <a:ext cx="4808716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Header</a:t>
            </a: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링크 사업단 로고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서강대학교 공식 홈페이지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 홈페이지 사이트로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 메뉴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 기능 구현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(Button)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페이지로 이동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(Search)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4. Main (Notice)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커뮤니티의 게시 글 메인 페이지 공지사항 통합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행사 이미지 슬라이드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5.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Main (Alert)</a:t>
            </a: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아이디 회원님 환영합니다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6. Footer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- SNS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연동 기능 구현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1" name="액자 30"/>
          <p:cNvSpPr/>
          <p:nvPr/>
        </p:nvSpPr>
        <p:spPr>
          <a:xfrm>
            <a:off x="4017757" y="5949362"/>
            <a:ext cx="1435737" cy="647765"/>
          </a:xfrm>
          <a:prstGeom prst="frame">
            <a:avLst>
              <a:gd name="adj1" fmla="val 8296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56" y="1962256"/>
            <a:ext cx="1850796" cy="869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액자 37"/>
          <p:cNvSpPr/>
          <p:nvPr/>
        </p:nvSpPr>
        <p:spPr>
          <a:xfrm>
            <a:off x="4239124" y="1870364"/>
            <a:ext cx="2012048" cy="1018603"/>
          </a:xfrm>
          <a:prstGeom prst="frame">
            <a:avLst>
              <a:gd name="adj1" fmla="val 656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77174" y="5741215"/>
            <a:ext cx="361950" cy="430887"/>
            <a:chOff x="367210" y="4077390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367210" y="4117723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384" y="4077390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6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2352" y="1679372"/>
            <a:ext cx="361950" cy="430887"/>
            <a:chOff x="3686759" y="6089301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3686759" y="612454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7695" y="608930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5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LOGIN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353"/>
          <a:stretch/>
        </p:blipFill>
        <p:spPr>
          <a:xfrm>
            <a:off x="451484" y="1108804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765527"/>
            <a:ext cx="480871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Login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로그인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Login (Login Alert)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비밀번호 또는 아이디 입력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비밀번호를 확인해주세요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78" t="17606" r="3061" b="11972"/>
          <a:stretch/>
        </p:blipFill>
        <p:spPr>
          <a:xfrm>
            <a:off x="3267076" y="1838325"/>
            <a:ext cx="2171700" cy="476250"/>
          </a:xfrm>
          <a:prstGeom prst="rect">
            <a:avLst/>
          </a:prstGeom>
        </p:spPr>
      </p:pic>
      <p:sp>
        <p:nvSpPr>
          <p:cNvPr id="39" name="액자 38"/>
          <p:cNvSpPr/>
          <p:nvPr/>
        </p:nvSpPr>
        <p:spPr>
          <a:xfrm>
            <a:off x="3456506" y="2812068"/>
            <a:ext cx="1496494" cy="1664682"/>
          </a:xfrm>
          <a:prstGeom prst="frame">
            <a:avLst>
              <a:gd name="adj1" fmla="val 5898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281746" y="2590732"/>
            <a:ext cx="361950" cy="430887"/>
            <a:chOff x="135707" y="865298"/>
            <a:chExt cx="361950" cy="430887"/>
          </a:xfrm>
        </p:grpSpPr>
        <p:sp>
          <p:nvSpPr>
            <p:cNvPr id="37" name="타원 36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3157402" y="1758391"/>
            <a:ext cx="2355411" cy="611005"/>
          </a:xfrm>
          <a:prstGeom prst="frame">
            <a:avLst>
              <a:gd name="adj1" fmla="val 1213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05126" y="2060296"/>
            <a:ext cx="361950" cy="430887"/>
            <a:chOff x="451483" y="2840695"/>
            <a:chExt cx="361950" cy="430887"/>
          </a:xfrm>
        </p:grpSpPr>
        <p:sp>
          <p:nvSpPr>
            <p:cNvPr id="41" name="타원 40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JOIN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Member Service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서비스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회원가입으로 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Join Membership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 명 작성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체크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Join Membership (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회원가입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회원 가입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안내 사항 설명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동의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기업 회원가입과 개인 회원가입으로 분류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1381989" y="2726575"/>
            <a:ext cx="3990111" cy="3790603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09624" y="2529187"/>
            <a:ext cx="361950" cy="430887"/>
            <a:chOff x="451483" y="2840695"/>
            <a:chExt cx="361950" cy="430887"/>
          </a:xfrm>
        </p:grpSpPr>
        <p:sp>
          <p:nvSpPr>
            <p:cNvPr id="33" name="타원 3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2088" y="4098175"/>
            <a:ext cx="618196" cy="199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액자 30"/>
          <p:cNvSpPr/>
          <p:nvPr/>
        </p:nvSpPr>
        <p:spPr>
          <a:xfrm>
            <a:off x="486811" y="3037197"/>
            <a:ext cx="859851" cy="108640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5836" y="2879944"/>
            <a:ext cx="361950" cy="430887"/>
            <a:chOff x="135707" y="865298"/>
            <a:chExt cx="361950" cy="430887"/>
          </a:xfrm>
        </p:grpSpPr>
        <p:sp>
          <p:nvSpPr>
            <p:cNvPr id="28" name="타원 27"/>
            <p:cNvSpPr/>
            <p:nvPr/>
          </p:nvSpPr>
          <p:spPr>
            <a:xfrm>
              <a:off x="135707" y="90880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1881" y="865298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23113" y="4297680"/>
            <a:ext cx="523702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9011" t="24498" r="4953" b="1409"/>
          <a:stretch/>
        </p:blipFill>
        <p:spPr>
          <a:xfrm>
            <a:off x="4400467" y="3901921"/>
            <a:ext cx="2100001" cy="244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액자 25"/>
          <p:cNvSpPr/>
          <p:nvPr/>
        </p:nvSpPr>
        <p:spPr>
          <a:xfrm>
            <a:off x="4389114" y="3898005"/>
            <a:ext cx="2111354" cy="2467577"/>
          </a:xfrm>
          <a:prstGeom prst="frame">
            <a:avLst>
              <a:gd name="adj1" fmla="val 2251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277734" y="3692717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사업 신청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신청서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 신청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Date Picker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달력 선택</a:t>
            </a:r>
            <a:r>
              <a:rPr lang="en-US" altLang="ko-KR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  <a:endParaRPr lang="en-US" altLang="ko-KR" sz="15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신청서 작성 중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기간 설정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Company Business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사업 신청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사업 신청 승인 처리 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회원 모드에서 승인된 사업 신청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4" name="액자 13"/>
          <p:cNvSpPr/>
          <p:nvPr/>
        </p:nvSpPr>
        <p:spPr>
          <a:xfrm>
            <a:off x="1853738" y="3034145"/>
            <a:ext cx="2992582" cy="3542775"/>
          </a:xfrm>
          <a:prstGeom prst="frame">
            <a:avLst>
              <a:gd name="adj1" fmla="val 2870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46269" y="2893683"/>
            <a:ext cx="361950" cy="430887"/>
            <a:chOff x="1151822" y="3142061"/>
            <a:chExt cx="361950" cy="430887"/>
          </a:xfrm>
        </p:grpSpPr>
        <p:sp>
          <p:nvSpPr>
            <p:cNvPr id="12" name="타원 11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79" y="1778924"/>
            <a:ext cx="2050370" cy="2934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ostfiles.pstatic.net/MjAyMDEyMDFfMjYz/MDAxNjA2ODA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0" y="5198876"/>
            <a:ext cx="1590694" cy="1125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3775075" y="5619749"/>
            <a:ext cx="282575" cy="123825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달력 - 무료 시간과 날짜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81" y="5645004"/>
            <a:ext cx="73314" cy="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441292" y="5287431"/>
            <a:ext cx="361950" cy="430887"/>
            <a:chOff x="451483" y="2840695"/>
            <a:chExt cx="361950" cy="430887"/>
          </a:xfrm>
        </p:grpSpPr>
        <p:sp>
          <p:nvSpPr>
            <p:cNvPr id="23" name="타원 22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5" name="액자 24"/>
          <p:cNvSpPr/>
          <p:nvPr/>
        </p:nvSpPr>
        <p:spPr>
          <a:xfrm>
            <a:off x="3736180" y="5584030"/>
            <a:ext cx="361951" cy="197645"/>
          </a:xfrm>
          <a:prstGeom prst="frame">
            <a:avLst>
              <a:gd name="adj1" fmla="val 2179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478440" y="1712422"/>
            <a:ext cx="2197679" cy="3075709"/>
          </a:xfrm>
          <a:prstGeom prst="frame">
            <a:avLst>
              <a:gd name="adj1" fmla="val 316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4990" y="1467134"/>
            <a:ext cx="361950" cy="430887"/>
            <a:chOff x="1654536" y="3651706"/>
            <a:chExt cx="361950" cy="430887"/>
          </a:xfrm>
        </p:grpSpPr>
        <p:sp>
          <p:nvSpPr>
            <p:cNvPr id="27" name="타원 26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 RESERVATION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"/>
          <a:stretch/>
        </p:blipFill>
        <p:spPr>
          <a:xfrm>
            <a:off x="451483" y="1087280"/>
            <a:ext cx="5118480" cy="554938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81" y="1852836"/>
            <a:ext cx="2739507" cy="3152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액자 31"/>
          <p:cNvSpPr/>
          <p:nvPr/>
        </p:nvSpPr>
        <p:spPr>
          <a:xfrm>
            <a:off x="1396538" y="2967644"/>
            <a:ext cx="1407359" cy="1454727"/>
          </a:xfrm>
          <a:prstGeom prst="frame">
            <a:avLst>
              <a:gd name="adj1" fmla="val 45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31728" y="2784931"/>
            <a:ext cx="361950" cy="430887"/>
            <a:chOff x="1158172" y="2742011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420233" y="5833278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4603749" y="5862513"/>
            <a:ext cx="801871" cy="332715"/>
          </a:xfrm>
          <a:prstGeom prst="frame">
            <a:avLst>
              <a:gd name="adj1" fmla="val 16285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66407" y="5783420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2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691762" y="2044360"/>
            <a:ext cx="2743826" cy="1096759"/>
          </a:xfrm>
          <a:prstGeom prst="frame">
            <a:avLst>
              <a:gd name="adj1" fmla="val 6772"/>
            </a:avLst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장비지원</a:t>
            </a:r>
            <a:r>
              <a:rPr lang="en-US" altLang="ko-KR" sz="1600" b="1" dirty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 장비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보유 장비 메인 페이지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메인 페이지 장비 이미지 미리 보기와 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가능할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가능 표시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불가능 표시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추가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추가 버튼 생성되어 장비 추가 기능 구현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Equipment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장비 예약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모델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전화번호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클릭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예약 날짜 선택하여 예약 신청 완료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38738" y="2833688"/>
            <a:ext cx="335756" cy="16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67275" y="2576539"/>
            <a:ext cx="400049" cy="71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06024" y="1893169"/>
            <a:ext cx="361950" cy="361950"/>
          </a:xfrm>
          <a:prstGeom prst="ellipse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561723" y="1852836"/>
            <a:ext cx="260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EED72"/>
                </a:solidFill>
              </a:rPr>
              <a:t>3</a:t>
            </a:r>
            <a:endParaRPr lang="ko-KR" altLang="en-US" sz="2200" b="1" dirty="0">
              <a:solidFill>
                <a:srgbClr val="FEE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RENTAL MANAGEMENT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451485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대여 관리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40661"/>
            <a:ext cx="4808716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Manager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관리자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모드에서 회원 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관리 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 박스를 통해 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 검색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Equipment rental management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대여 신청자 관리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대여 관리에서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명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확인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등록일 순으로 나열되며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자동 생성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중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상단으로 고정 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4" name="액자 33"/>
          <p:cNvSpPr/>
          <p:nvPr/>
        </p:nvSpPr>
        <p:spPr>
          <a:xfrm>
            <a:off x="548640" y="3268028"/>
            <a:ext cx="777240" cy="1454727"/>
          </a:xfrm>
          <a:prstGeom prst="frame">
            <a:avLst>
              <a:gd name="adj1" fmla="val 8454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67665" y="3147130"/>
            <a:ext cx="361950" cy="430887"/>
            <a:chOff x="1158172" y="2742011"/>
            <a:chExt cx="361950" cy="430887"/>
          </a:xfrm>
        </p:grpSpPr>
        <p:sp>
          <p:nvSpPr>
            <p:cNvPr id="32" name="타원 31"/>
            <p:cNvSpPr/>
            <p:nvPr/>
          </p:nvSpPr>
          <p:spPr>
            <a:xfrm>
              <a:off x="1158172" y="277916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04346" y="274201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38" name="액자 37"/>
          <p:cNvSpPr/>
          <p:nvPr/>
        </p:nvSpPr>
        <p:spPr>
          <a:xfrm>
            <a:off x="1375229" y="3436514"/>
            <a:ext cx="2257433" cy="437215"/>
          </a:xfrm>
          <a:prstGeom prst="frame">
            <a:avLst>
              <a:gd name="adj1" fmla="val 1513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61268" y="3187646"/>
            <a:ext cx="361950" cy="430887"/>
            <a:chOff x="451483" y="2840695"/>
            <a:chExt cx="361950" cy="430887"/>
          </a:xfrm>
        </p:grpSpPr>
        <p:sp>
          <p:nvSpPr>
            <p:cNvPr id="36" name="타원 3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42" name="액자 41"/>
          <p:cNvSpPr/>
          <p:nvPr/>
        </p:nvSpPr>
        <p:spPr>
          <a:xfrm>
            <a:off x="1349491" y="4074327"/>
            <a:ext cx="4095345" cy="1528452"/>
          </a:xfrm>
          <a:prstGeom prst="frame">
            <a:avLst>
              <a:gd name="adj1" fmla="val 4831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45661" y="3861276"/>
            <a:ext cx="361950" cy="430887"/>
            <a:chOff x="1654536" y="3651706"/>
            <a:chExt cx="361950" cy="430887"/>
          </a:xfrm>
        </p:grpSpPr>
        <p:sp>
          <p:nvSpPr>
            <p:cNvPr id="40" name="타원 39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화면 설계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666" y="414635"/>
            <a:ext cx="412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COMMUNITY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6"/>
          <a:stretch/>
        </p:blipFill>
        <p:spPr>
          <a:xfrm>
            <a:off x="451484" y="1108803"/>
            <a:ext cx="5118480" cy="552786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92778" y="1033831"/>
            <a:ext cx="5042033" cy="5602832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19999" y="1087281"/>
            <a:ext cx="35814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ln w="15875">
                  <a:solidFill>
                    <a:srgbClr val="347578">
                      <a:alpha val="92000"/>
                    </a:srgbClr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 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커뮤니티</a:t>
            </a:r>
            <a:r>
              <a:rPr lang="en-US" altLang="ko-KR" sz="1600" b="1" dirty="0" smtClean="0">
                <a:ln w="15875">
                  <a:solidFill>
                    <a:srgbClr val="347578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b="1" dirty="0">
              <a:ln w="15875">
                <a:solidFill>
                  <a:srgbClr val="34757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436" y="1698852"/>
            <a:ext cx="480871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Main</a:t>
            </a:r>
            <a:r>
              <a:rPr lang="ko-KR" altLang="en-US" sz="1500" b="1" dirty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Community (Side MENU)</a:t>
            </a:r>
          </a:p>
          <a:p>
            <a:endParaRPr lang="en-US" altLang="ko-KR" sz="300" b="1" dirty="0" smtClean="0">
              <a:solidFill>
                <a:srgbClr val="FEED72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altLang="ko-KR" sz="3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관련 공지사항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언론보도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Q&amp;A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페이지에 글 번호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작성일 표현</a:t>
            </a:r>
            <a:endParaRPr lang="en-US" altLang="ko-KR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작성 시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생성되어 이전 게시 글 자동 번호 부여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3. Main Notice (</a:t>
            </a:r>
            <a:r>
              <a:rPr lang="ko-KR" altLang="en-US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공지사항 글 게시 및 삭제</a:t>
            </a:r>
            <a:r>
              <a:rPr lang="en-US" altLang="ko-KR" sz="1500" b="1" dirty="0" smtClean="0">
                <a:solidFill>
                  <a:srgbClr val="FEED7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모드일 경우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공지사항 게시 글 작성 및 삭제 기능 구현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390650" y="3352799"/>
            <a:ext cx="3962745" cy="1123951"/>
          </a:xfrm>
          <a:prstGeom prst="frame">
            <a:avLst>
              <a:gd name="adj1" fmla="val 62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2786" y="3091527"/>
            <a:ext cx="361950" cy="430887"/>
            <a:chOff x="451483" y="2840695"/>
            <a:chExt cx="361950" cy="430887"/>
          </a:xfrm>
        </p:grpSpPr>
        <p:sp>
          <p:nvSpPr>
            <p:cNvPr id="16" name="타원 15"/>
            <p:cNvSpPr/>
            <p:nvPr/>
          </p:nvSpPr>
          <p:spPr>
            <a:xfrm>
              <a:off x="451483" y="2888966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832" y="2840695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2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19" name="액자 18"/>
          <p:cNvSpPr/>
          <p:nvPr/>
        </p:nvSpPr>
        <p:spPr>
          <a:xfrm>
            <a:off x="647700" y="3712728"/>
            <a:ext cx="693602" cy="1862204"/>
          </a:xfrm>
          <a:prstGeom prst="frame">
            <a:avLst>
              <a:gd name="adj1" fmla="val 9109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9360" y="3483887"/>
            <a:ext cx="361950" cy="430887"/>
            <a:chOff x="1151822" y="3142061"/>
            <a:chExt cx="361950" cy="430887"/>
          </a:xfrm>
        </p:grpSpPr>
        <p:sp>
          <p:nvSpPr>
            <p:cNvPr id="11" name="타원 10"/>
            <p:cNvSpPr/>
            <p:nvPr/>
          </p:nvSpPr>
          <p:spPr>
            <a:xfrm>
              <a:off x="1151822" y="317921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7996" y="3142061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smtClean="0">
                  <a:solidFill>
                    <a:srgbClr val="FEED72"/>
                  </a:solidFill>
                </a:rPr>
                <a:t>1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564116" y="4550376"/>
            <a:ext cx="1361530" cy="469299"/>
          </a:xfrm>
          <a:prstGeom prst="frame">
            <a:avLst>
              <a:gd name="adj1" fmla="val 13326"/>
            </a:avLst>
          </a:prstGeom>
          <a:solidFill>
            <a:srgbClr val="43979B"/>
          </a:solidFill>
          <a:ln w="222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57508" y="4550376"/>
            <a:ext cx="361950" cy="430887"/>
            <a:chOff x="1654536" y="3651706"/>
            <a:chExt cx="361950" cy="430887"/>
          </a:xfrm>
        </p:grpSpPr>
        <p:sp>
          <p:nvSpPr>
            <p:cNvPr id="24" name="타원 23"/>
            <p:cNvSpPr/>
            <p:nvPr/>
          </p:nvSpPr>
          <p:spPr>
            <a:xfrm>
              <a:off x="1654536" y="3692039"/>
              <a:ext cx="361950" cy="361950"/>
            </a:xfrm>
            <a:prstGeom prst="ellips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0235" y="3651706"/>
              <a:ext cx="2600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rgbClr val="FEED72"/>
                  </a:solidFill>
                </a:rPr>
                <a:t>3</a:t>
              </a:r>
              <a:endParaRPr lang="ko-KR" altLang="en-US" sz="2200" b="1" dirty="0">
                <a:solidFill>
                  <a:srgbClr val="FEED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8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7" y="2183260"/>
            <a:ext cx="53726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사업 프로그램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공고 확인을 통해 사업 신청이 가능해진다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 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관리를 통해 사업 공고 신청을 확인하여 승인 처리 후 사업 프로그램을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관리를 통해 공지사항 작성 및 수정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삭제가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회원가입과 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확인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 검색을 할 수 있으며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프로그램은 확인 후 사업 프로그램을 신청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USE CASE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268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유스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케이스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2038647"/>
            <a:ext cx="3906127" cy="39984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8145" y="2038648"/>
            <a:ext cx="5961815" cy="3998496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3896" y="2449273"/>
            <a:ext cx="537265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링크 사업단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장비 대여 관리 시스템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공급 신청을 통해 사업 프로그램에 필요한 장비를 공급할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회원관리를 통해 기업과 학생으로 나눠 회원관리를 할 수 있다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대여 관리를 통해 장비 예약 신청을 확인 및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(Actor)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회원가입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장비 검색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대여 예약</a:t>
            </a:r>
            <a:r>
              <a:rPr lang="en-US" altLang="ko-KR" sz="11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그리고 취소가 가능하다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996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FLOW CHART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593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프로세스 흐름도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2B6063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EF298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2B606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84666"/>
                <a:ext cx="1019175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608496" y="1653085"/>
            <a:ext cx="8931284" cy="4332079"/>
            <a:chOff x="-7182720" y="328197"/>
            <a:chExt cx="7034707" cy="37086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9" r="3359" b="17504"/>
            <a:stretch/>
          </p:blipFill>
          <p:spPr>
            <a:xfrm>
              <a:off x="-7182720" y="2297081"/>
              <a:ext cx="3555151" cy="1739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7177" r="4736" b="10734"/>
            <a:stretch/>
          </p:blipFill>
          <p:spPr>
            <a:xfrm>
              <a:off x="-3627569" y="328197"/>
              <a:ext cx="3479556" cy="19688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" t="19378" r="11918" b="14481"/>
            <a:stretch/>
          </p:blipFill>
          <p:spPr>
            <a:xfrm>
              <a:off x="-3627569" y="2297081"/>
              <a:ext cx="3479556" cy="173977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" t="5360" r="2583" b="7821"/>
            <a:stretch/>
          </p:blipFill>
          <p:spPr>
            <a:xfrm>
              <a:off x="-7182720" y="328197"/>
              <a:ext cx="3555151" cy="196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1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CONTENTS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7789" y="2072879"/>
            <a:ext cx="8534400" cy="790575"/>
            <a:chOff x="990600" y="1905000"/>
            <a:chExt cx="8534400" cy="790575"/>
          </a:xfrm>
          <a:solidFill>
            <a:srgbClr val="43979B"/>
          </a:solidFill>
        </p:grpSpPr>
        <p:sp>
          <p:nvSpPr>
            <p:cNvPr id="4" name="직사각형 3"/>
            <p:cNvSpPr/>
            <p:nvPr/>
          </p:nvSpPr>
          <p:spPr>
            <a:xfrm>
              <a:off x="990600" y="1905000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6475" y="1905000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27789" y="3496866"/>
            <a:ext cx="8534400" cy="790575"/>
            <a:chOff x="990600" y="3328987"/>
            <a:chExt cx="8534400" cy="790575"/>
          </a:xfrm>
          <a:solidFill>
            <a:srgbClr val="FEF298"/>
          </a:solidFill>
        </p:grpSpPr>
        <p:sp>
          <p:nvSpPr>
            <p:cNvPr id="11" name="직사각형 10"/>
            <p:cNvSpPr/>
            <p:nvPr/>
          </p:nvSpPr>
          <p:spPr>
            <a:xfrm>
              <a:off x="990600" y="3328987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76475" y="332898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7789" y="4866084"/>
            <a:ext cx="8534400" cy="795337"/>
            <a:chOff x="990600" y="4698205"/>
            <a:chExt cx="8534400" cy="795337"/>
          </a:xfrm>
          <a:solidFill>
            <a:srgbClr val="347578"/>
          </a:solidFill>
        </p:grpSpPr>
        <p:sp>
          <p:nvSpPr>
            <p:cNvPr id="12" name="직사각형 11"/>
            <p:cNvSpPr/>
            <p:nvPr/>
          </p:nvSpPr>
          <p:spPr>
            <a:xfrm>
              <a:off x="990600" y="4698205"/>
              <a:ext cx="101917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6475" y="4702967"/>
              <a:ext cx="7248525" cy="790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27789" y="2072879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789" y="3507432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7789" y="4876650"/>
            <a:ext cx="1019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664" y="2149123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3664" y="3568986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과정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664" y="4938204"/>
            <a:ext cx="314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결과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1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0552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Functional Definition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734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기능 정의서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76" r="353" b="217"/>
          <a:stretch/>
        </p:blipFill>
        <p:spPr>
          <a:xfrm>
            <a:off x="1261446" y="1626437"/>
            <a:ext cx="3413518" cy="4481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" r="375" b="309"/>
          <a:stretch/>
        </p:blipFill>
        <p:spPr>
          <a:xfrm>
            <a:off x="4730576" y="1626437"/>
            <a:ext cx="3483291" cy="4481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295" b="813"/>
          <a:stretch/>
        </p:blipFill>
        <p:spPr>
          <a:xfrm>
            <a:off x="8269479" y="1626437"/>
            <a:ext cx="3134843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Admin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0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Board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Company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79" y="1842195"/>
            <a:ext cx="9572735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Equipment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Member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6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Sequence Diagram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6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My Page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228" b="3780"/>
          <a:stretch/>
        </p:blipFill>
        <p:spPr>
          <a:xfrm>
            <a:off x="1554597" y="1842195"/>
            <a:ext cx="9570657" cy="4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479665" y="2096804"/>
            <a:ext cx="4862946" cy="3289843"/>
            <a:chOff x="1479665" y="2096804"/>
            <a:chExt cx="4862946" cy="32898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7890" r="9777"/>
            <a:stretch/>
          </p:blipFill>
          <p:spPr>
            <a:xfrm>
              <a:off x="1479665" y="2096804"/>
              <a:ext cx="4862946" cy="3289843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2178844" y="4073729"/>
              <a:ext cx="553432" cy="647687"/>
            </a:xfrm>
            <a:prstGeom prst="roundRect">
              <a:avLst>
                <a:gd name="adj" fmla="val 36633"/>
              </a:avLst>
            </a:prstGeom>
            <a:noFill/>
            <a:ln w="57150">
              <a:solidFill>
                <a:srgbClr val="2B6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422" r="1211"/>
          <a:stretch/>
        </p:blipFill>
        <p:spPr>
          <a:xfrm>
            <a:off x="6434051" y="2096804"/>
            <a:ext cx="4746567" cy="3289843"/>
          </a:xfrm>
          <a:prstGeom prst="rect">
            <a:avLst/>
          </a:prstGeom>
        </p:spPr>
      </p:pic>
      <p:pic>
        <p:nvPicPr>
          <p:cNvPr id="1030" name="Picture 6" descr="PNG, SVG, GIF의 흰색 커서 일러스트레이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2" y="4527919"/>
            <a:ext cx="254596" cy="2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6124" cy="36708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23" y="2022208"/>
            <a:ext cx="4666124" cy="36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31733"/>
            <a:ext cx="4665865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4" y="2026970"/>
            <a:ext cx="4665865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개요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70"/>
            <a:ext cx="4665088" cy="36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87" y="2026969"/>
            <a:ext cx="4666642" cy="36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47" y="2026969"/>
            <a:ext cx="4664312" cy="36613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11" y="2026969"/>
            <a:ext cx="4667418" cy="14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566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Big Data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144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빅데이터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solidFill>
                <a:srgbClr val="439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07795" y="1697826"/>
            <a:ext cx="9864263" cy="4337214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12" y="1831680"/>
            <a:ext cx="3397575" cy="40518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38" y="1831679"/>
            <a:ext cx="3397575" cy="40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EXERD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650545"/>
            <a:ext cx="9286875" cy="44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4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3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Schedule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516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일정표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solidFill>
            <a:srgbClr val="3475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2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1802490" cy="84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Valid</a:t>
            </a:r>
            <a:endParaRPr xmlns:mc="http://schemas.openxmlformats.org/markup-compatibility/2006" xmlns:hp="http://schemas.haansoft.com/office/presentation/8.0" lang="en-US" altLang="ko-KR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370" y="396775"/>
            <a:ext cx="2287201" cy="44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유효성 검사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1390" r="1530"/>
          <a:stretch>
            <a:fillRect/>
          </a:stretch>
        </p:blipFill>
        <p:spPr>
          <a:xfrm>
            <a:off x="194310" y="1085196"/>
            <a:ext cx="4064924" cy="55493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30150"/>
          <a:stretch>
            <a:fillRect/>
          </a:stretch>
        </p:blipFill>
        <p:spPr>
          <a:xfrm>
            <a:off x="4453543" y="1085196"/>
            <a:ext cx="4948151" cy="187413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53543" y="3168227"/>
            <a:ext cx="4948151" cy="3466352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4388250" y="1004164"/>
            <a:ext cx="5079945" cy="2052976"/>
          </a:xfrm>
          <a:prstGeom prst="frame">
            <a:avLst>
              <a:gd name="adj1" fmla="val 3744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01898" y="826574"/>
            <a:ext cx="2577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 Controller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5" name="액자 44"/>
          <p:cNvSpPr/>
          <p:nvPr/>
        </p:nvSpPr>
        <p:spPr>
          <a:xfrm>
            <a:off x="4386194" y="3111418"/>
            <a:ext cx="5082001" cy="3588640"/>
          </a:xfrm>
          <a:prstGeom prst="frame">
            <a:avLst>
              <a:gd name="adj1" fmla="val 2038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7495632" y="2388384"/>
            <a:ext cx="4653677" cy="1393907"/>
            <a:chOff x="7495632" y="2388384"/>
            <a:chExt cx="4653677" cy="139390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l="4710"/>
            <a:stretch>
              <a:fillRect/>
            </a:stretch>
          </p:blipFill>
          <p:spPr>
            <a:xfrm>
              <a:off x="7596964" y="2643961"/>
              <a:ext cx="4313961" cy="10485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액자 41"/>
            <p:cNvSpPr/>
            <p:nvPr/>
          </p:nvSpPr>
          <p:spPr>
            <a:xfrm>
              <a:off x="7495632" y="2574287"/>
              <a:ext cx="4483008" cy="1208004"/>
            </a:xfrm>
            <a:prstGeom prst="frame">
              <a:avLst>
                <a:gd name="adj1" fmla="val 6565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71322" y="2388384"/>
              <a:ext cx="25779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600" b="1" mc:Ignorable="hp" hp:hslEmbossed="0">
                  <a:ln w="9525">
                    <a:solidFill>
                      <a:srgbClr val="347578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stuMemberForm.html</a:t>
              </a:r>
              <a:endParaRPr xmlns:mc="http://schemas.openxmlformats.org/markup-compatibility/2006" xmlns:hp="http://schemas.haansoft.com/office/presentation/8.0" lang="ko-KR" altLang="en-US" sz="1600" b="1" mc:Ignorable="hp" hp:hslEmbossed="0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63073" y="2887863"/>
            <a:ext cx="2577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STU_MemberForm Dto</a:t>
            </a:r>
            <a:endParaRPr xmlns:mc="http://schemas.openxmlformats.org/markup-compatibility/2006" xmlns:hp="http://schemas.haansoft.com/office/presentation/8.0" lang="ko-KR" altLang="en-US" sz="1600" b="1" mc:Ignorable="hp" hp:hslEmbossed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8" name="액자 47"/>
          <p:cNvSpPr/>
          <p:nvPr/>
        </p:nvSpPr>
        <p:spPr>
          <a:xfrm>
            <a:off x="133957" y="1011014"/>
            <a:ext cx="4196742" cy="5689043"/>
          </a:xfrm>
          <a:prstGeom prst="frame">
            <a:avLst>
              <a:gd name="adj1" fmla="val 1727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16893" y="3956949"/>
            <a:ext cx="3261747" cy="195278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27712" y="4102290"/>
            <a:ext cx="2840107" cy="184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MemberFormDto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MemberForm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과의 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연결고리 역할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STU MemberFrom Dto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에서 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@NotBlank, @Length, @Email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설정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공백이나 맞지 않는 형식을 입력했을 경우</a:t>
            </a: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, </a:t>
            </a: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BindingResult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발생</a:t>
            </a:r>
            <a:endParaRPr xmlns:mc="http://schemas.openxmlformats.org/markup-compatibility/2006" xmlns:hp="http://schemas.haansoft.com/office/presentation/8.0" lang="ko-KR" altLang="en-US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en-US" altLang="ko-KR" sz="105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105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JPA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17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객체 중심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2977" y="1311031"/>
            <a:ext cx="40886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(Java Persistence API)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2673" y="1776945"/>
            <a:ext cx="5525387" cy="1758618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87454" y="2333088"/>
            <a:ext cx="519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 베이스 연동에 용이한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(Java Persistence API)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를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이용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구현체인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프레임 워크 사용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0894" y="4177461"/>
            <a:ext cx="4087166" cy="1756701"/>
            <a:chOff x="7060894" y="4177461"/>
            <a:chExt cx="4087166" cy="175670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18600" t="3810" r="18660" b="5470"/>
            <a:stretch>
              <a:fillRect/>
            </a:stretch>
          </p:blipFill>
          <p:spPr>
            <a:xfrm>
              <a:off x="7106057" y="4203841"/>
              <a:ext cx="3996840" cy="1663703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7060894" y="4177461"/>
              <a:ext cx="4087166" cy="1756701"/>
            </a:xfrm>
            <a:prstGeom prst="frame">
              <a:avLst>
                <a:gd name="adj1" fmla="val 3744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243371" y="4176502"/>
            <a:ext cx="5525387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25761" y="4727915"/>
            <a:ext cx="53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베이스 설계 중심의 패러다임을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설계 중심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역전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더욱 비즈니스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Logic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에 힘을 쏟을 수 있음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10" t="600" r="260" b="11800"/>
            <a:stretch>
              <a:fillRect/>
            </a:stretch>
          </p:blipFill>
          <p:spPr>
            <a:xfrm>
              <a:off x="1258882" y="1842391"/>
              <a:ext cx="3996840" cy="1663608"/>
            </a:xfrm>
            <a:prstGeom prst="rect">
              <a:avLst/>
            </a:prstGeom>
          </p:spPr>
        </p:pic>
        <p:sp>
          <p:nvSpPr>
            <p:cNvPr id="43" name="액자 42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2486025" y="3060065"/>
              <a:ext cx="682625" cy="346075"/>
            </a:xfrm>
            <a:prstGeom prst="frame">
              <a:avLst>
                <a:gd name="adj1" fmla="val 10000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4" y="1080018"/>
            <a:ext cx="5068612" cy="546048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73020" y="1080018"/>
            <a:ext cx="6347431" cy="5460482"/>
          </a:xfrm>
          <a:prstGeom prst="rect">
            <a:avLst/>
          </a:prstGeom>
          <a:solidFill>
            <a:srgbClr val="43979B"/>
          </a:solidFill>
          <a:ln w="57150">
            <a:solidFill>
              <a:srgbClr val="2B6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62710" y="2256359"/>
            <a:ext cx="6168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서강대학교의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LINC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사업 추진 관련 산업계와 적합한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인력양성 및 기업지원을 위한 홍보 필요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 및 학생지원 프로그램에 대한 통합정보 제공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을 기반으로 관련 이해관계자의 참여 기반 지원을 위한 구체적인 실행방안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대학과 지역산업 주체들과 연계되어 기업지원을 통해 성과창출을 이루는 대학 브랜드 및 지역 산업 혁신 주도를 위한 기본 조성 필요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en-US" altLang="ko-KR" sz="11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</a:rPr>
              <a:t>LINC </a:t>
            </a:r>
            <a:r>
              <a:rPr lang="ko-KR" altLang="en-US" sz="1400" b="1" dirty="0">
                <a:solidFill>
                  <a:schemeClr val="bg1"/>
                </a:solidFill>
              </a:rPr>
              <a:t>사업단 홈페이지 재 구축을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편의성 </a:t>
            </a:r>
            <a:r>
              <a:rPr lang="ko-KR" altLang="en-US" sz="1400" b="1" dirty="0" smtClean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확보</a:t>
            </a:r>
            <a:endParaRPr lang="en-US" altLang="ko-KR" sz="1400" b="1" dirty="0" smtClean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홈페이지 각 업무 프로세스를 고려한 기능 개선을 통해 </a:t>
            </a:r>
            <a:r>
              <a:rPr lang="ko-KR" altLang="en-US" sz="1400" b="1" dirty="0">
                <a:solidFill>
                  <a:srgbClr val="FEED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원활한 업무 지원과 행정 업무 효율성 확보</a:t>
            </a:r>
            <a:endParaRPr lang="en-US" altLang="ko-KR" sz="1400" b="1" dirty="0">
              <a:solidFill>
                <a:srgbClr val="FEED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7277" y="1369670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서강대학교 </a:t>
            </a:r>
            <a:r>
              <a:rPr lang="en-US" altLang="ko-KR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LINC </a:t>
            </a:r>
            <a:r>
              <a:rPr lang="ko-KR" altLang="en-US" sz="2800" b="1" dirty="0" smtClean="0">
                <a:ln w="12700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4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사업단 사업 목표</a:t>
            </a:r>
            <a:endParaRPr lang="ko-KR" altLang="en-US" sz="2800" b="1" dirty="0">
              <a:ln w="12700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4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영속성 컨텍스트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773085" y="1859837"/>
            <a:ext cx="4788632" cy="3855604"/>
            <a:chOff x="498765" y="1811623"/>
            <a:chExt cx="4788632" cy="38556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7204" y="1878676"/>
              <a:ext cx="4661502" cy="3724102"/>
            </a:xfrm>
            <a:prstGeom prst="rect">
              <a:avLst/>
            </a:prstGeom>
          </p:spPr>
        </p:pic>
        <p:sp>
          <p:nvSpPr>
            <p:cNvPr id="31" name="액자 30"/>
            <p:cNvSpPr/>
            <p:nvPr/>
          </p:nvSpPr>
          <p:spPr>
            <a:xfrm>
              <a:off x="498765" y="1811623"/>
              <a:ext cx="4788632" cy="3855604"/>
            </a:xfrm>
            <a:prstGeom prst="frame">
              <a:avLst>
                <a:gd name="adj1" fmla="val 257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836194" y="1859837"/>
            <a:ext cx="5525387" cy="3855604"/>
          </a:xfrm>
          <a:prstGeom prst="rect">
            <a:avLst/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00974" y="2110256"/>
            <a:ext cx="5195824" cy="3326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</a:rPr>
              <a:t>영속성 컨텍스트의 장점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</a:endParaRPr>
          </a:p>
          <a:p>
            <a:pPr lvl="0">
              <a:defRPr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차 캐시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동일성 보장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트랜잭션을 지원하는 쓰기 지연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변경 감지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지연 로딩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endParaRPr lang="en-US" altLang="ko-KR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각 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Entity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생성하고 </a:t>
            </a:r>
            <a:r>
              <a:rPr lang="en-US" altLang="ko-KR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Repository</a:t>
            </a: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를 정의해 사용</a:t>
            </a:r>
            <a:endParaRPr lang="ko-KR" altLang="en-US" sz="1100" b="1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>
              <a:defRPr/>
            </a:pPr>
            <a:r>
              <a:rPr lang="ko-KR" altLang="en-US" sz="11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기존 데이터 베이스에 테이블을 만들어 관리하는 것보다 용이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하고 영속성 컨텍스트를 이용함으로써</a:t>
            </a:r>
            <a:r>
              <a:rPr lang="en-US" altLang="ko-KR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고급적인 기능 사용이 가능했다</a:t>
            </a:r>
            <a:r>
              <a:rPr lang="en-US" altLang="ko-KR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1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1100" b="1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JPA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7567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 사항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307" y="1651669"/>
            <a:ext cx="8482494" cy="1397772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728306" y="1651669"/>
            <a:ext cx="8543453" cy="1397772"/>
          </a:xfrm>
          <a:prstGeom prst="frame">
            <a:avLst>
              <a:gd name="adj1" fmla="val 5841"/>
            </a:avLst>
          </a:prstGeom>
          <a:solidFill>
            <a:srgbClr val="34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8306" y="3505942"/>
            <a:ext cx="8543453" cy="1758618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4313" y="4062085"/>
            <a:ext cx="7903374" cy="72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관리자가 관리해야는 프로그램에서 기본적인 비승인상태</a:t>
            </a:r>
            <a:r>
              <a:rPr lang="en-US" altLang="ko-KR" sz="1400" b="1">
                <a:solidFill>
                  <a:schemeClr val="bg1"/>
                </a:solidFill>
              </a:rPr>
              <a:t>,</a:t>
            </a:r>
            <a:r>
              <a:rPr lang="ko-KR" altLang="en-US" sz="1400" b="1">
                <a:solidFill>
                  <a:schemeClr val="bg1"/>
                </a:solidFill>
              </a:rPr>
              <a:t>예약불가상태가 필요했는데 </a:t>
            </a:r>
            <a:r>
              <a:rPr lang="en-US" altLang="ko-KR" sz="1400" b="1">
                <a:solidFill>
                  <a:schemeClr val="bg1"/>
                </a:solidFill>
              </a:rPr>
              <a:t>Entity</a:t>
            </a:r>
            <a:r>
              <a:rPr lang="ko-KR" altLang="en-US" sz="1400" b="1">
                <a:solidFill>
                  <a:schemeClr val="bg1"/>
                </a:solidFill>
              </a:rPr>
              <a:t>에 </a:t>
            </a:r>
            <a:r>
              <a:rPr lang="en-US" altLang="ko-KR" sz="1400" b="1">
                <a:solidFill>
                  <a:schemeClr val="bg1"/>
                </a:solidFill>
              </a:rPr>
              <a:t>@PrePersist </a:t>
            </a:r>
            <a:r>
              <a:rPr lang="ko-KR" altLang="en-US" sz="1400" b="1">
                <a:solidFill>
                  <a:schemeClr val="bg1"/>
                </a:solidFill>
              </a:rPr>
              <a:t>어노테이션을 이용하여 </a:t>
            </a:r>
            <a:r>
              <a:rPr lang="en-US" altLang="ko-KR" sz="1400" b="1">
                <a:solidFill>
                  <a:schemeClr val="bg1"/>
                </a:solidFill>
              </a:rPr>
              <a:t>JPA Entity</a:t>
            </a:r>
            <a:r>
              <a:rPr lang="ko-KR" altLang="en-US" sz="1400" b="1">
                <a:solidFill>
                  <a:schemeClr val="bg1"/>
                </a:solidFill>
              </a:rPr>
              <a:t>가 비영속 상태에서 영속 상태가 되는 시점에 기본값을 설정할 수있었다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5807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인증 및 권한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977" y="1311031"/>
            <a:ext cx="33423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22674" y="1776945"/>
            <a:ext cx="4946268" cy="1758618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87456" y="2406197"/>
            <a:ext cx="478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권한을 결정하기 전에 사용자가 웹 사이트 자체를 이용할 자격이 있는지 확인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43371" y="1803474"/>
            <a:ext cx="4058255" cy="1732089"/>
            <a:chOff x="1243371" y="1803474"/>
            <a:chExt cx="4058255" cy="17320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5" y="1849463"/>
              <a:ext cx="3971925" cy="1636688"/>
            </a:xfrm>
            <a:prstGeom prst="rect">
              <a:avLst/>
            </a:prstGeom>
          </p:spPr>
        </p:pic>
        <p:sp>
          <p:nvSpPr>
            <p:cNvPr id="17" name="액자 16"/>
            <p:cNvSpPr/>
            <p:nvPr/>
          </p:nvSpPr>
          <p:spPr>
            <a:xfrm>
              <a:off x="1243371" y="1803474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1578" y="3940342"/>
            <a:ext cx="3137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Authorization (</a:t>
            </a:r>
            <a:r>
              <a:rPr lang="ko-KR" altLang="en-US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</a:t>
            </a:r>
            <a:r>
              <a:rPr lang="en-US" altLang="ko-KR" sz="2500" b="1" dirty="0" smtClean="0">
                <a:ln w="9525">
                  <a:solidFill>
                    <a:srgbClr val="2B606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500" b="1" dirty="0">
              <a:ln w="9525">
                <a:solidFill>
                  <a:srgbClr val="2B6063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285875" y="4409679"/>
            <a:ext cx="4946268" cy="1758618"/>
            <a:chOff x="1285875" y="1776945"/>
            <a:chExt cx="4946268" cy="1758618"/>
          </a:xfrm>
        </p:grpSpPr>
        <p:sp>
          <p:nvSpPr>
            <p:cNvPr id="22" name="직사각형 21"/>
            <p:cNvSpPr/>
            <p:nvPr/>
          </p:nvSpPr>
          <p:spPr>
            <a:xfrm>
              <a:off x="1285875" y="1776945"/>
              <a:ext cx="4946268" cy="1758618"/>
            </a:xfrm>
            <a:prstGeom prst="rect">
              <a:avLst/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8266" y="2394644"/>
              <a:ext cx="4781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Web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에서 제공되는 자원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웹 페이지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이미지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사운드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동영상 등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을 접근할 자격이 있는지 확인하는 작업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510687" y="4436208"/>
            <a:ext cx="4058255" cy="1732089"/>
            <a:chOff x="6510687" y="4436208"/>
            <a:chExt cx="4058255" cy="17320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426" y="4489450"/>
              <a:ext cx="3940174" cy="1631950"/>
            </a:xfrm>
            <a:prstGeom prst="rect">
              <a:avLst/>
            </a:prstGeom>
          </p:spPr>
        </p:pic>
        <p:sp>
          <p:nvSpPr>
            <p:cNvPr id="26" name="액자 25"/>
            <p:cNvSpPr/>
            <p:nvPr/>
          </p:nvSpPr>
          <p:spPr>
            <a:xfrm>
              <a:off x="6510687" y="4436208"/>
              <a:ext cx="4058255" cy="1732089"/>
            </a:xfrm>
            <a:prstGeom prst="frame">
              <a:avLst>
                <a:gd name="adj1" fmla="val 3744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Security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Spring Security</a:t>
            </a:r>
            <a:endParaRPr lang="ko-KR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6285" y="1802487"/>
            <a:ext cx="4884420" cy="4114800"/>
            <a:chOff x="708660" y="1607820"/>
            <a:chExt cx="4884420" cy="411480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" y="1684020"/>
              <a:ext cx="4726305" cy="3964305"/>
            </a:xfrm>
            <a:prstGeom prst="rect">
              <a:avLst/>
            </a:prstGeom>
          </p:spPr>
        </p:pic>
        <p:sp>
          <p:nvSpPr>
            <p:cNvPr id="28" name="액자 27"/>
            <p:cNvSpPr/>
            <p:nvPr/>
          </p:nvSpPr>
          <p:spPr>
            <a:xfrm>
              <a:off x="708660" y="1607820"/>
              <a:ext cx="4884420" cy="4114800"/>
            </a:xfrm>
            <a:prstGeom prst="frame">
              <a:avLst>
                <a:gd name="adj1" fmla="val 257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950494" y="1802487"/>
            <a:ext cx="5525387" cy="41148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00975" y="1819829"/>
            <a:ext cx="519582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인증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폼 생성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기초적인 폼에 사용자 이름 비밀번호 요구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로그아웃 기능 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 헤드 보안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Servlet API </a:t>
            </a:r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Security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모든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 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요청에 대한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필터링을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 보안기능 과 체계적으로 많은 옵션을 제공해주기 때문에 개발자 입장에서 각 보안관련 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Logic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작성하지 않아도 된다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1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7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Security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332" y="414635"/>
            <a:ext cx="2765833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4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세부사항</a:t>
            </a:r>
            <a:endParaRPr xmlns:mc="http://schemas.openxmlformats.org/markup-compatibility/2006" xmlns:hp="http://schemas.haansoft.com/office/presentation/8.0" lang="ko-KR" altLang="en-US" sz="24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46499" y="1591519"/>
            <a:ext cx="6112126" cy="949701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6456" y="1971625"/>
            <a:ext cx="5837393" cy="293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Thymeleaf</a:t>
            </a:r>
            <a:r>
              <a:rPr lang="en-US" altLang="ko-KR" sz="1400" b="1">
                <a:solidFill>
                  <a:schemeClr val="bg1"/>
                </a:solidFill>
              </a:rPr>
              <a:t>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의 기능을 사용하기 위해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html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에 전용 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Namespace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</a:t>
            </a: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추가</a:t>
            </a: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323169" y="1259517"/>
            <a:ext cx="4871679" cy="664004"/>
            <a:chOff x="548046" y="1221946"/>
            <a:chExt cx="4345473" cy="52120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97145" y="1276409"/>
              <a:ext cx="4260606" cy="419158"/>
            </a:xfrm>
            <a:prstGeom prst="rect">
              <a:avLst/>
            </a:prstGeom>
          </p:spPr>
        </p:pic>
        <p:sp>
          <p:nvSpPr>
            <p:cNvPr id="16" name="액자 15"/>
            <p:cNvSpPr/>
            <p:nvPr/>
          </p:nvSpPr>
          <p:spPr>
            <a:xfrm>
              <a:off x="548046" y="1221946"/>
              <a:ext cx="4345473" cy="521208"/>
            </a:xfrm>
            <a:prstGeom prst="frame">
              <a:avLst>
                <a:gd name="adj1" fmla="val 10140"/>
              </a:avLst>
            </a:prstGeom>
            <a:solidFill>
              <a:srgbClr val="2b6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323169" y="3256439"/>
            <a:ext cx="6112126" cy="1544593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41190" y="3590726"/>
            <a:ext cx="5476083" cy="94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Sec:authorize, spring security tag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사용하여 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hasAnyAuthority(‘ROLE_ADMIN’)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이용</a:t>
            </a:r>
            <a:endParaRPr xmlns:mc="http://schemas.openxmlformats.org/markup-compatibility/2006" xmlns:hp="http://schemas.haansoft.com/office/presentation/8.0" lang="ko-KR" altLang="en-US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Security 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제공하는 권한을 활용하여 관리자 에게만 전체 삭제 기능</a:t>
            </a:r>
            <a:endParaRPr xmlns:mc="http://schemas.openxmlformats.org/markup-compatibility/2006" xmlns:hp="http://schemas.haansoft.com/office/presentation/8.0" lang="en-US" altLang="ko-KR" sz="140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3377645" y="2927031"/>
            <a:ext cx="8459273" cy="571501"/>
            <a:chOff x="3432690" y="3171824"/>
            <a:chExt cx="8459273" cy="57150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4235" y="3219421"/>
              <a:ext cx="8374390" cy="485804"/>
            </a:xfrm>
            <a:prstGeom prst="rect">
              <a:avLst/>
            </a:prstGeom>
          </p:spPr>
        </p:pic>
        <p:sp>
          <p:nvSpPr>
            <p:cNvPr id="32" name="액자 31"/>
            <p:cNvSpPr/>
            <p:nvPr/>
          </p:nvSpPr>
          <p:spPr>
            <a:xfrm>
              <a:off x="3432690" y="3171824"/>
              <a:ext cx="8459273" cy="571501"/>
            </a:xfrm>
            <a:prstGeom prst="frame">
              <a:avLst>
                <a:gd name="adj1" fmla="val 10140"/>
              </a:avLst>
            </a:prstGeom>
            <a:solidFill>
              <a:srgbClr val="347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746499" y="5659099"/>
            <a:ext cx="6112126" cy="949701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916456" y="6039205"/>
            <a:ext cx="5837393" cy="293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hasAnyAuthority(‘ROLE_ADMIN’)</a:t>
            </a:r>
            <a:r>
              <a:rPr xmlns:mc="http://schemas.openxmlformats.org/markup-compatibility/2006" xmlns:hp="http://schemas.haansoft.com/office/presentation/8.0" lang="ko-KR" altLang="en-US" sz="14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를 이용해 관리자만 삭제 기능 구현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323169" y="5198781"/>
            <a:ext cx="6301594" cy="768632"/>
            <a:chOff x="1323169" y="5198781"/>
            <a:chExt cx="6301594" cy="76863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86240" y="5272387"/>
              <a:ext cx="6171848" cy="623588"/>
            </a:xfrm>
            <a:prstGeom prst="rect">
              <a:avLst/>
            </a:prstGeom>
          </p:spPr>
        </p:pic>
        <p:sp>
          <p:nvSpPr>
            <p:cNvPr id="37" name="액자 36"/>
            <p:cNvSpPr/>
            <p:nvPr/>
          </p:nvSpPr>
          <p:spPr>
            <a:xfrm>
              <a:off x="1323169" y="5198781"/>
              <a:ext cx="6301594" cy="768632"/>
            </a:xfrm>
            <a:prstGeom prst="frame">
              <a:avLst>
                <a:gd name="adj1" fmla="val 10140"/>
              </a:avLst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24100" y="1219200"/>
            <a:ext cx="7520709" cy="387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b="3474"/>
          <a:stretch/>
        </p:blipFill>
        <p:spPr>
          <a:xfrm>
            <a:off x="2486025" y="1247775"/>
            <a:ext cx="7267575" cy="3838575"/>
          </a:xfrm>
          <a:prstGeom prst="rect">
            <a:avLst/>
          </a:prstGeom>
        </p:spPr>
      </p:pic>
      <p:sp>
        <p:nvSpPr>
          <p:cNvPr id="29" name="액자 28"/>
          <p:cNvSpPr/>
          <p:nvPr/>
        </p:nvSpPr>
        <p:spPr>
          <a:xfrm>
            <a:off x="2262600" y="1152525"/>
            <a:ext cx="7666800" cy="4010024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62600" y="5438774"/>
            <a:ext cx="7666800" cy="1199874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99565" y="5669378"/>
            <a:ext cx="7592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스프링 부트의 내부 </a:t>
            </a:r>
            <a:r>
              <a:rPr lang="ko-KR" alt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톰캣이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실행될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기본적으로 정적 폴더 사용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이러한 경우 파일을 애플리케이션 내부에 저장 후 사용하려고 할 때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서버를 </a:t>
            </a:r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Reload </a:t>
            </a: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해야 사용이 가능</a:t>
            </a:r>
            <a:endParaRPr lang="en-US" altLang="ko-KR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2262600" y="5438773"/>
            <a:ext cx="7686094" cy="1199875"/>
          </a:xfrm>
          <a:prstGeom prst="frame">
            <a:avLst>
              <a:gd name="adj1" fmla="val 7221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62600" y="4771471"/>
            <a:ext cx="7666800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2675" y="1451908"/>
            <a:ext cx="7486163" cy="2729428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2262600" y="1386586"/>
            <a:ext cx="7666800" cy="2794750"/>
          </a:xfrm>
          <a:prstGeom prst="frame">
            <a:avLst>
              <a:gd name="adj1" fmla="val 3252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89672" y="4971544"/>
            <a:ext cx="723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@Configuration </a:t>
            </a:r>
            <a:r>
              <a:rPr lang="ko-KR" alt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어노테이션을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통해 클래스를 환경 설정 클래스로 지정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addResourceHandler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메서드를 통해 외부 로컬 폴더를 내부 정적 폴더에서 사용하는 것처럼 변경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2262356" y="4771471"/>
            <a:ext cx="7666800" cy="1600477"/>
          </a:xfrm>
          <a:prstGeom prst="frame">
            <a:avLst>
              <a:gd name="adj1" fmla="val 5633"/>
            </a:avLst>
          </a:prstGeom>
          <a:solidFill>
            <a:srgbClr val="2B6063"/>
          </a:solidFill>
          <a:ln>
            <a:solidFill>
              <a:srgbClr val="FEE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5381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이미지 처리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54577" y="1504673"/>
            <a:ext cx="4976124" cy="1600477"/>
          </a:xfrm>
          <a:prstGeom prst="rect">
            <a:avLst/>
          </a:prstGeom>
          <a:solidFill>
            <a:srgbClr val="3A8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8664" y="1504673"/>
            <a:ext cx="6437250" cy="4390419"/>
            <a:chOff x="349135" y="1504674"/>
            <a:chExt cx="6437250" cy="4390419"/>
          </a:xfrm>
        </p:grpSpPr>
        <p:grpSp>
          <p:nvGrpSpPr>
            <p:cNvPr id="3" name="그룹 2"/>
            <p:cNvGrpSpPr/>
            <p:nvPr/>
          </p:nvGrpSpPr>
          <p:grpSpPr>
            <a:xfrm>
              <a:off x="349135" y="1504674"/>
              <a:ext cx="6437250" cy="4390419"/>
              <a:chOff x="349135" y="1504674"/>
              <a:chExt cx="6437250" cy="4390419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57200" y="1579418"/>
                <a:ext cx="6236078" cy="4256117"/>
              </a:xfrm>
              <a:prstGeom prst="rect">
                <a:avLst/>
              </a:prstGeom>
            </p:spPr>
          </p:pic>
          <p:sp>
            <p:nvSpPr>
              <p:cNvPr id="23" name="액자 22"/>
              <p:cNvSpPr/>
              <p:nvPr/>
            </p:nvSpPr>
            <p:spPr>
              <a:xfrm>
                <a:off x="349135" y="1504674"/>
                <a:ext cx="6437250" cy="4390419"/>
              </a:xfrm>
              <a:prstGeom prst="frame">
                <a:avLst>
                  <a:gd name="adj1" fmla="val 2570"/>
                </a:avLst>
              </a:prstGeom>
              <a:solidFill>
                <a:srgbClr val="2B6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4709680" y="4574923"/>
              <a:ext cx="1317047" cy="27139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err="1">
                  <a:solidFill>
                    <a:schemeClr val="dk1"/>
                  </a:solidFill>
                </a:rPr>
                <a:t>img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</a:t>
              </a:r>
              <a:r>
                <a:rPr lang="en-US" altLang="ko-KR" sz="1200" b="1" dirty="0" err="1">
                  <a:solidFill>
                    <a:schemeClr val="dk1"/>
                  </a:solidFill>
                </a:rPr>
                <a:t>sglink</a:t>
              </a:r>
              <a:r>
                <a:rPr lang="en-US" altLang="ko-KR" sz="1200" b="1" dirty="0">
                  <a:solidFill>
                    <a:schemeClr val="dk1"/>
                  </a:solidFill>
                </a:rPr>
                <a:t>/.....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473215" y="4222864"/>
            <a:ext cx="1629295" cy="781397"/>
            <a:chOff x="4563686" y="4222865"/>
            <a:chExt cx="1629295" cy="781397"/>
          </a:xfrm>
        </p:grpSpPr>
        <p:sp>
          <p:nvSpPr>
            <p:cNvPr id="11" name="직사각형 10"/>
            <p:cNvSpPr/>
            <p:nvPr/>
          </p:nvSpPr>
          <p:spPr>
            <a:xfrm>
              <a:off x="4587875" y="4330700"/>
              <a:ext cx="228600" cy="18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액자 7"/>
            <p:cNvSpPr/>
            <p:nvPr/>
          </p:nvSpPr>
          <p:spPr>
            <a:xfrm>
              <a:off x="4563686" y="4222865"/>
              <a:ext cx="1629295" cy="781397"/>
            </a:xfrm>
            <a:prstGeom prst="frame">
              <a:avLst>
                <a:gd name="adj1" fmla="val 9274"/>
              </a:avLst>
            </a:prstGeom>
            <a:solidFill>
              <a:srgbClr val="FEE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48500" y="1652737"/>
            <a:ext cx="4882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문제를 해결하기 위해 이미지 등 파일 업로드의 경로는 웹 애플리케이션 외부의 별도 공간으로 설정하여 정적 폴더에서 사용하는 것처럼 변경해서 사용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47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결과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7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8575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" y="2230921"/>
            <a:ext cx="2453307" cy="2453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64" y="4684228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761" y="2424735"/>
            <a:ext cx="2192995" cy="219299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04761" y="461773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관리자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48141" y="146432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18" y="1646440"/>
            <a:ext cx="1316720" cy="1318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1664356"/>
            <a:ext cx="1316720" cy="1318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7" y="3973892"/>
            <a:ext cx="1316720" cy="131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1" y="3944849"/>
            <a:ext cx="1345763" cy="13457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2926" y="5470109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공고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6" y="1579936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7" y="1586711"/>
            <a:ext cx="5924248" cy="454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31" y="4220702"/>
            <a:ext cx="1900855" cy="542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3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401"/>
          <a:stretch/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720" y="4447309"/>
            <a:ext cx="296005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46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8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7" y="1579935"/>
            <a:ext cx="5924248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6904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Project Demonstration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5872" y="328197"/>
            <a:ext cx="2847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프로젝트 시연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4310" y="1072754"/>
            <a:ext cx="11492865" cy="5366146"/>
            <a:chOff x="194310" y="1072754"/>
            <a:chExt cx="11492865" cy="5366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액자 7"/>
            <p:cNvSpPr/>
            <p:nvPr/>
          </p:nvSpPr>
          <p:spPr>
            <a:xfrm>
              <a:off x="457200" y="1276350"/>
              <a:ext cx="11229975" cy="5162550"/>
            </a:xfrm>
            <a:prstGeom prst="frame">
              <a:avLst>
                <a:gd name="adj1" fmla="val 3828"/>
              </a:avLst>
            </a:prstGeom>
            <a:solidFill>
              <a:srgbClr val="FEF1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4310" y="1072754"/>
              <a:ext cx="1019175" cy="790575"/>
              <a:chOff x="1827789" y="2072879"/>
              <a:chExt cx="1019175" cy="790575"/>
            </a:xfrm>
            <a:solidFill>
              <a:srgbClr val="FEF190"/>
            </a:solidFill>
          </p:grpSpPr>
          <p:sp>
            <p:nvSpPr>
              <p:cNvPr id="4" name="직사각형 3"/>
              <p:cNvSpPr/>
              <p:nvPr/>
            </p:nvSpPr>
            <p:spPr>
              <a:xfrm>
                <a:off x="1827789" y="2072879"/>
                <a:ext cx="1019175" cy="7905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27789" y="2072879"/>
                <a:ext cx="1019175" cy="769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0" name="상빅데이터어렵조 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3168" y="1863329"/>
            <a:ext cx="7205664" cy="40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10" y="7263"/>
            <a:ext cx="32669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MEMBER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4613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978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83400" y="4062293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9266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06090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1555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336209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38439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65058" y="4062292"/>
            <a:ext cx="1977282" cy="2333863"/>
          </a:xfrm>
          <a:prstGeom prst="round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613245" y="2466975"/>
            <a:ext cx="1880910" cy="1924050"/>
          </a:xfrm>
          <a:prstGeom prst="ellipse">
            <a:avLst/>
          </a:prstGeom>
          <a:solidFill>
            <a:srgbClr val="347578"/>
          </a:solidFill>
          <a:ln w="76200" cmpd="thickThin">
            <a:solidFill>
              <a:srgbClr val="FEF19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858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정관민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71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최성은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3562" y="450186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권도현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7241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김동평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01262" y="4499717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박은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비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70970" y="4939877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소통의 중요함을 깨달았습니다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진행하면서 많은 것을 배웠고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제가 성장할 수 있게 도와 준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원 분들에게 감사합니다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879"/>
          <a:stretch/>
        </p:blipFill>
        <p:spPr>
          <a:xfrm>
            <a:off x="9686363" y="2544898"/>
            <a:ext cx="1743637" cy="1795801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b="27394"/>
          <a:stretch/>
        </p:blipFill>
        <p:spPr>
          <a:xfrm>
            <a:off x="757809" y="2544897"/>
            <a:ext cx="1772757" cy="1795801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5972"/>
          <a:stretch/>
        </p:blipFill>
        <p:spPr>
          <a:xfrm>
            <a:off x="5208621" y="2525846"/>
            <a:ext cx="1779647" cy="1795801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7" b="27438"/>
          <a:stretch/>
        </p:blipFill>
        <p:spPr>
          <a:xfrm>
            <a:off x="2991498" y="2537329"/>
            <a:ext cx="1766651" cy="1803369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45562" y="493987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 서로 생각하는 모습에 추운 날씨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마음 따뜻한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시간들 이였습니다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돌아오는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봄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언 땅에 </a:t>
            </a:r>
            <a:r>
              <a:rPr lang="ko-KR" altLang="en-US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돋아나는 새싹 처럼 어려움을 뚫고 모두 푸르른 거목이 되었으면 합니다</a:t>
            </a:r>
            <a:r>
              <a:rPr lang="en-US" altLang="ko-KR" sz="10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814" y="4942644"/>
            <a:ext cx="195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프로젝트가 생각보다 어렵지도 않고 즐거운 분위기 속에서 잘 마무리된 것 같아서 기분이 홀가분합니다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322" y="4942646"/>
            <a:ext cx="1952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팀원과의 협업을 통해서 서로간의 소통이 중요하다는 것을 깨달았으며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프로젝트를 통해서 모르는 부분을 직접 코딩하며 공부를 할 수 있는 계기가 됐습니다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08" y="4942649"/>
            <a:ext cx="195232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팀장으로서 팀원을 이끌어가는데 부담을 느꼈지만 모두들 열심히 잘 따라와줘서 고마운 마음입니다</a:t>
            </a:r>
            <a:r>
              <a:rPr lang="en-US" altLang="ko-KR" sz="1000" b="1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b="1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6806"/>
          <a:stretch/>
        </p:blipFill>
        <p:spPr>
          <a:xfrm>
            <a:off x="7451434" y="2536583"/>
            <a:ext cx="1759067" cy="17958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35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9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2416629" y="4305144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8982138" y="1231641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72325" y="2208198"/>
            <a:ext cx="6247349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THANK YOU</a:t>
            </a:r>
            <a:endParaRPr lang="ko-KR" altLang="en-US" sz="9000" b="1" dirty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6626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</a:t>
            </a:r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ropulsion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추진 배경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864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학</a:t>
            </a:r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생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7422" y="4801531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Impact" panose="020B0806030902050204" pitchFamily="34" charset="0"/>
                <a:ea typeface="HY견고딕" panose="02030600000101010101" pitchFamily="18" charset="-127"/>
              </a:rPr>
              <a:t>기업 </a:t>
            </a:r>
            <a:endParaRPr lang="ko-KR" altLang="en-US" sz="2400" b="1" dirty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Impact" panose="020B080603090205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1" y="2581969"/>
            <a:ext cx="2127502" cy="21275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83" y="2379117"/>
            <a:ext cx="2330354" cy="23303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22056" y="1478888"/>
            <a:ext cx="4504408" cy="4600576"/>
          </a:xfrm>
          <a:prstGeom prst="rect">
            <a:avLst/>
          </a:prstGeom>
          <a:solidFill>
            <a:srgbClr val="FEF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5" y="3918266"/>
            <a:ext cx="1231587" cy="12315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92" y="1768668"/>
            <a:ext cx="1253467" cy="12534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5" y="1768668"/>
            <a:ext cx="1221392" cy="12351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33" y="3883256"/>
            <a:ext cx="1380773" cy="138077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22926" y="3134410"/>
            <a:ext cx="175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장비 </a:t>
            </a:r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대여 신청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0363" y="5383109"/>
            <a:ext cx="358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사업 프로그램 신청 및 커뮤니티</a:t>
            </a:r>
            <a:endParaRPr lang="ko-KR" altLang="en-US" b="1" dirty="0">
              <a:ln>
                <a:solidFill>
                  <a:srgbClr val="347578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996093" y="3204183"/>
            <a:ext cx="814424" cy="740665"/>
          </a:xfrm>
          <a:prstGeom prst="rightArrow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0351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                 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4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5000" b="1" mc:Ignorable="hp" hp:hslEmbossed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"/>
              </a:rPr>
              <a:t>Propulsion</a:t>
            </a:r>
            <a:endParaRPr xmlns:mc="http://schemas.openxmlformats.org/markup-compatibility/2006" xmlns:hp="http://schemas.haansoft.com/office/presentation/8.0" lang="ko-KR" altLang="en-US" sz="5000" b="1" mc:Ignorable="hp" hp:hslEmbossed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1322" y="328197"/>
            <a:ext cx="1650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200" b="1" spc="3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Bahnschrift Light SemiCondensed"/>
              </a:rPr>
              <a:t>추진 배경</a:t>
            </a:r>
            <a:endParaRPr xmlns:mc="http://schemas.openxmlformats.org/markup-compatibility/2006" xmlns:hp="http://schemas.haansoft.com/office/presentation/8.0" lang="ko-KR" altLang="en-US" sz="2200" b="1" spc="3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Bahnschrift Light SemiCondense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89" y="2751500"/>
            <a:ext cx="2192995" cy="21929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4366" y="4935629"/>
            <a:ext cx="1971675" cy="444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b="1" mc:Ignorable="hp" hp:hslEmbossed="0">
                <a:ln w="19050" cmpd="thickThin">
                  <a:solidFill>
                    <a:srgbClr val="2b6063"/>
                  </a:solidFill>
                  <a:prstDash val="solid"/>
                </a:ln>
                <a:solidFill>
                  <a:srgbClr val="feed72"/>
                </a:solidFill>
                <a:effectLst>
                  <a:outerShdw blurRad="50800" dist="38100" dir="2220000" sx="99000" sy="99000" algn="tl" rotWithShape="0">
                    <a:schemeClr val="bg1">
                      <a:lumMod val="50000"/>
                      <a:alpha val="69000"/>
                    </a:schemeClr>
                  </a:outerShdw>
                </a:effectLst>
                <a:latin typeface="HY견고딕"/>
                <a:ea typeface="HY견고딕"/>
              </a:rPr>
              <a:t>관리자</a:t>
            </a:r>
            <a:endParaRPr xmlns:mc="http://schemas.openxmlformats.org/markup-compatibility/2006" xmlns:hp="http://schemas.haansoft.com/office/presentation/8.0" lang="ko-KR" altLang="en-US" sz="2400" b="1" mc:Ignorable="hp" hp:hslEmbossed="0">
              <a:ln w="19050" cmpd="thickThin">
                <a:solidFill>
                  <a:srgbClr val="2b6063"/>
                </a:solidFill>
                <a:prstDash val="solid"/>
              </a:ln>
              <a:solidFill>
                <a:srgbClr val="feed72"/>
              </a:solidFill>
              <a:effectLst>
                <a:outerShdw blurRad="50800" dist="38100" dir="2220000" sx="99000" sy="99000" algn="tl" rotWithShape="0">
                  <a:schemeClr val="bg1">
                    <a:lumMod val="50000"/>
                    <a:alpha val="69000"/>
                  </a:schemeClr>
                </a:outerShdw>
              </a:effectLst>
              <a:latin typeface="HY견고딕"/>
              <a:ea typeface="HY견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5871" y="1580960"/>
            <a:ext cx="4504408" cy="4600576"/>
          </a:xfrm>
          <a:prstGeom prst="rect">
            <a:avLst/>
          </a:prstGeom>
          <a:solidFill>
            <a:srgbClr val="fee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5750" y="1714184"/>
            <a:ext cx="1329876" cy="1329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4646" y="1714184"/>
            <a:ext cx="1329876" cy="13298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9013" y="4074712"/>
            <a:ext cx="1326613" cy="1326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94646" y="4067418"/>
            <a:ext cx="1329876" cy="13298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4956" y="3064469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사업 신청 관리</a:t>
            </a:r>
            <a:endParaRPr lang="ko-KR" altLang="en-US" sz="1600" b="1">
              <a:ln w="9525"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3852" y="3065378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장비 대여 관리</a:t>
            </a: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Impact"/>
              </a:rPr>
              <a:t> </a:t>
            </a:r>
            <a:endParaRPr lang="ko-KR" altLang="en-US" sz="1600" b="1">
              <a:ln w="9525">
                <a:solidFill>
                  <a:srgbClr val="347578"/>
                </a:solidFill>
              </a:ln>
              <a:solidFill>
                <a:schemeClr val="bg1"/>
              </a:solidFill>
              <a:latin typeface="Impac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4956" y="5602274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커뮤니티 관리 </a:t>
            </a:r>
            <a:endParaRPr lang="ko-KR" altLang="en-US" sz="1600" b="1">
              <a:ln w="9525"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73852" y="5602275"/>
            <a:ext cx="175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rgbClr val="347578"/>
                  </a:solidFill>
                </a:ln>
                <a:solidFill>
                  <a:schemeClr val="bg1"/>
                </a:solidFill>
                <a:latin typeface="휴먼둥근헤드라인"/>
                <a:ea typeface="휴먼둥근헤드라인"/>
              </a:rPr>
              <a:t>회원관리</a:t>
            </a:r>
            <a:endParaRPr lang="ko-KR" altLang="en-US" sz="1600" b="1">
              <a:ln w="9525">
                <a:solidFill>
                  <a:srgbClr val="347578"/>
                </a:solidFill>
              </a:ln>
              <a:solidFill>
                <a:schemeClr val="bg1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153405" y="3204184"/>
            <a:ext cx="814424" cy="7406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4309" y="7263"/>
            <a:ext cx="3927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smtClean="0">
                <a:ln w="28575" cmpd="thickThin">
                  <a:solidFill>
                    <a:srgbClr val="FFF3D1">
                      <a:alpha val="80000"/>
                    </a:srgbClr>
                  </a:solidFill>
                </a:ln>
                <a:solidFill>
                  <a:srgbClr val="FEF2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Development</a:t>
            </a:r>
            <a:endParaRPr lang="ko-KR" altLang="en-US" sz="5000" b="1" dirty="0">
              <a:ln w="28575" cmpd="thickThin">
                <a:solidFill>
                  <a:srgbClr val="FFF3D1">
                    <a:alpha val="80000"/>
                  </a:srgbClr>
                </a:solidFill>
              </a:ln>
              <a:solidFill>
                <a:srgbClr val="FEF2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56358" y="328197"/>
            <a:ext cx="1473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개발환경</a:t>
            </a:r>
            <a:endParaRPr lang="ko-KR" altLang="en-US" sz="2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4802" y="1119897"/>
            <a:ext cx="3446759" cy="713399"/>
            <a:chOff x="434802" y="1206982"/>
            <a:chExt cx="3446759" cy="713399"/>
          </a:xfrm>
        </p:grpSpPr>
        <p:sp>
          <p:nvSpPr>
            <p:cNvPr id="6" name="오각형 5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2413" y="1206982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4802" y="2069630"/>
            <a:ext cx="3446759" cy="698885"/>
            <a:chOff x="434802" y="1221496"/>
            <a:chExt cx="3446759" cy="698885"/>
          </a:xfrm>
        </p:grpSpPr>
        <p:sp>
          <p:nvSpPr>
            <p:cNvPr id="35" name="오각형 34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243" y="1221496"/>
              <a:ext cx="29346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 work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802" y="3019363"/>
            <a:ext cx="3446759" cy="684371"/>
            <a:chOff x="434802" y="1236010"/>
            <a:chExt cx="3446759" cy="684371"/>
          </a:xfrm>
        </p:grpSpPr>
        <p:sp>
          <p:nvSpPr>
            <p:cNvPr id="38" name="오각형 37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2413" y="1236010"/>
              <a:ext cx="26270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IDE</a:t>
              </a:r>
              <a:endParaRPr lang="ko-KR" altLang="en-US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802" y="4012650"/>
            <a:ext cx="3446759" cy="677108"/>
            <a:chOff x="434802" y="1243273"/>
            <a:chExt cx="3446759" cy="677108"/>
          </a:xfrm>
        </p:grpSpPr>
        <p:sp>
          <p:nvSpPr>
            <p:cNvPr id="41" name="오각형 40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2413" y="1265038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화면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0871" y="4947639"/>
            <a:ext cx="3698958" cy="677108"/>
            <a:chOff x="190871" y="1243273"/>
            <a:chExt cx="3698958" cy="677108"/>
          </a:xfrm>
        </p:grpSpPr>
        <p:sp>
          <p:nvSpPr>
            <p:cNvPr id="44" name="오각형 43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871" y="1308580"/>
              <a:ext cx="3698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 &amp; 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형상관리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4801" y="5912987"/>
            <a:ext cx="3446759" cy="677108"/>
            <a:chOff x="434802" y="1243273"/>
            <a:chExt cx="3446759" cy="677108"/>
          </a:xfrm>
        </p:grpSpPr>
        <p:sp>
          <p:nvSpPr>
            <p:cNvPr id="47" name="오각형 46"/>
            <p:cNvSpPr/>
            <p:nvPr/>
          </p:nvSpPr>
          <p:spPr>
            <a:xfrm>
              <a:off x="434802" y="1243273"/>
              <a:ext cx="3446759" cy="677108"/>
            </a:xfrm>
            <a:prstGeom prst="homePlate">
              <a:avLst/>
            </a:prstGeom>
            <a:solidFill>
              <a:srgbClr val="43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2049" y="1328995"/>
              <a:ext cx="2627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&amp;</a:t>
              </a:r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기타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122056" y="1151665"/>
            <a:ext cx="7248525" cy="681631"/>
            <a:chOff x="4122056" y="1151665"/>
            <a:chExt cx="7248525" cy="681631"/>
          </a:xfrm>
        </p:grpSpPr>
        <p:sp>
          <p:nvSpPr>
            <p:cNvPr id="28" name="직사각형 27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122056" y="2091407"/>
            <a:ext cx="7248525" cy="681631"/>
            <a:chOff x="4122056" y="1151665"/>
            <a:chExt cx="7248525" cy="681631"/>
          </a:xfrm>
        </p:grpSpPr>
        <p:sp>
          <p:nvSpPr>
            <p:cNvPr id="54" name="직사각형 53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122056" y="3026626"/>
            <a:ext cx="7248525" cy="681631"/>
            <a:chOff x="4122056" y="1151665"/>
            <a:chExt cx="7248525" cy="681631"/>
          </a:xfrm>
        </p:grpSpPr>
        <p:sp>
          <p:nvSpPr>
            <p:cNvPr id="57" name="직사각형 56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22056" y="4009325"/>
            <a:ext cx="7248525" cy="681631"/>
            <a:chOff x="4122056" y="1151665"/>
            <a:chExt cx="7248525" cy="681631"/>
          </a:xfrm>
        </p:grpSpPr>
        <p:sp>
          <p:nvSpPr>
            <p:cNvPr id="60" name="직사각형 59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122055" y="4942286"/>
            <a:ext cx="7248525" cy="681631"/>
            <a:chOff x="4122056" y="1151665"/>
            <a:chExt cx="7248525" cy="681631"/>
          </a:xfrm>
        </p:grpSpPr>
        <p:sp>
          <p:nvSpPr>
            <p:cNvPr id="63" name="직사각형 62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2055" y="5901201"/>
            <a:ext cx="7248525" cy="681631"/>
            <a:chOff x="4122056" y="1151665"/>
            <a:chExt cx="7248525" cy="681631"/>
          </a:xfrm>
        </p:grpSpPr>
        <p:sp>
          <p:nvSpPr>
            <p:cNvPr id="66" name="직사각형 65"/>
            <p:cNvSpPr/>
            <p:nvPr/>
          </p:nvSpPr>
          <p:spPr>
            <a:xfrm>
              <a:off x="4122056" y="1151665"/>
              <a:ext cx="7248525" cy="681631"/>
            </a:xfrm>
            <a:prstGeom prst="rect">
              <a:avLst/>
            </a:prstGeom>
            <a:solidFill>
              <a:srgbClr val="43979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13534" y="1201777"/>
              <a:ext cx="7065568" cy="581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GitHub logo PNG | Download PNG image: github_PNG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970542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 PNG 이미지 투명 무료 다운로드 | PNG Ma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183" r="9971" b="21287"/>
          <a:stretch/>
        </p:blipFill>
        <p:spPr bwMode="auto">
          <a:xfrm>
            <a:off x="4339594" y="1285327"/>
            <a:ext cx="1258937" cy="4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Apache Maven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94" y="2269874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Java Development - Spring Framework PNG Image with No Background -  PNGkey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5839026" y="1211190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pring Boot] @SpringBootApplication 이란?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5870565" y="2206621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284348" y="4193193"/>
            <a:ext cx="1063343" cy="423565"/>
            <a:chOff x="4288794" y="4110778"/>
            <a:chExt cx="1559731" cy="621293"/>
          </a:xfrm>
        </p:grpSpPr>
        <p:pic>
          <p:nvPicPr>
            <p:cNvPr id="11" name="Picture 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ml] 이미지를 만드는 태그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ile:Google Chrome logo and wordmark (2015).pn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86" y="4187710"/>
            <a:ext cx="1048188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, tomcat, logo Icon in Vector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288794" y="5998384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ring Data JPA] findByXXXId 는 불필요한 join을 유발한다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5991078" y="5046222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Query $()의 의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83" y="4136886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ass(SCSS) 완전 정복! | HEROP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0400" r="22066" b="9600"/>
          <a:stretch/>
        </p:blipFill>
        <p:spPr bwMode="auto">
          <a:xfrm>
            <a:off x="7493756" y="4183021"/>
            <a:ext cx="470424" cy="3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hymeleaf (server-side template engine) 사용법 정리 - 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8161397" y="4220922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파일:Eclipse-Luna-Logo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94" y="3240614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ySQL 로고 PNG 이미지는 무료로 다운로드 할 수 있습니다. - Crazy Png-Png 이미지 무료 다운로드-Crazy Png- Png 이미지 무료 다운로드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55" y="5075007"/>
            <a:ext cx="795194" cy="4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ile:Jupyter logo.svg - Wikimedia Common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19" y="3123285"/>
            <a:ext cx="428110" cy="4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StarUML - Wikipedi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397164" y="6052216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Database] eXERD 데이터베이스 연결해서 ERD가져오기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8248437" y="5132938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파일:AJAX logo by gengns.svg - 위키백과, 우리 모두의 백과사전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45" y="4136886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세상의 모든 기록 :: STS와 깃허브(GitHub) 연동하는 방법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840" y="3153993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56" y="4134532"/>
            <a:ext cx="481769" cy="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>
            <a:off x="1745271" y="3842026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/>
          <p:cNvSpPr/>
          <p:nvPr/>
        </p:nvSpPr>
        <p:spPr>
          <a:xfrm flipH="1" flipV="1">
            <a:off x="9806649" y="1724618"/>
            <a:ext cx="640080" cy="640080"/>
          </a:xfrm>
          <a:prstGeom prst="corner">
            <a:avLst>
              <a:gd name="adj1" fmla="val 21169"/>
              <a:gd name="adj2" fmla="val 22987"/>
            </a:avLst>
          </a:prstGeom>
          <a:solidFill>
            <a:srgbClr val="2B6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85351" y="2364698"/>
            <a:ext cx="7421298" cy="1477328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0" b="1" dirty="0" smtClean="0">
                <a:ln w="38100">
                  <a:solidFill>
                    <a:srgbClr val="43979B">
                      <a:alpha val="80000"/>
                    </a:srgbClr>
                  </a:solidFill>
                </a:ln>
                <a:solidFill>
                  <a:srgbClr val="FFF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 과정</a:t>
            </a:r>
            <a:endParaRPr lang="en-US" altLang="ko-KR" sz="9000" b="1" dirty="0" smtClean="0">
              <a:ln w="38100">
                <a:solidFill>
                  <a:srgbClr val="43979B">
                    <a:alpha val="80000"/>
                  </a:srgbClr>
                </a:solidFill>
              </a:ln>
              <a:solidFill>
                <a:srgbClr val="FFF3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1576</ep:Words>
  <ep:PresentationFormat>와이드스크린</ep:PresentationFormat>
  <ep:Paragraphs>409</ep:Paragraphs>
  <ep:Slides>58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ep:HeadingPairs>
  <ep:TitlesOfParts>
    <vt:vector size="5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2022-12-01T04:58:44.000</dcterms:created>
  <dc:creator>big310</dc:creator>
  <cp:lastModifiedBy>정관민</cp:lastModifiedBy>
  <dcterms:modified xsi:type="dcterms:W3CDTF">2022-12-15T05:34:13.200</dcterms:modified>
  <cp:revision>553</cp:revision>
  <dc:title>PowerPoint 프레젠테이션</dc:title>
  <cp:version>1000.0000.01</cp:version>
</cp:coreProperties>
</file>